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75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>
        <p:scale>
          <a:sx n="78" d="100"/>
          <a:sy n="78" d="100"/>
        </p:scale>
        <p:origin x="1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73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3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1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79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6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4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7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6" r:id="rId6"/>
    <p:sldLayoutId id="2147483751" r:id="rId7"/>
    <p:sldLayoutId id="2147483752" r:id="rId8"/>
    <p:sldLayoutId id="2147483753" r:id="rId9"/>
    <p:sldLayoutId id="2147483755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webinar with people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0F053310-E49E-177D-2707-E5EFC5B4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784"/>
            <a:ext cx="12309230" cy="6951783"/>
          </a:xfrm>
          <a:prstGeom prst="rect">
            <a:avLst/>
          </a:prstGeom>
        </p:spPr>
      </p:pic>
      <p:pic>
        <p:nvPicPr>
          <p:cNvPr id="8" name="Picture 7" descr="A red sign with white text&#10;&#10;Description automatically generated">
            <a:extLst>
              <a:ext uri="{FF2B5EF4-FFF2-40B4-BE49-F238E27FC236}">
                <a16:creationId xmlns:a16="http://schemas.microsoft.com/office/drawing/2014/main" id="{1B9FF405-E97B-8D75-D17C-5E1543D1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3" y="5433540"/>
            <a:ext cx="2911719" cy="10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52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suit pointing at different colored bubbles&#10;&#10;Description automatically generated">
            <a:extLst>
              <a:ext uri="{FF2B5EF4-FFF2-40B4-BE49-F238E27FC236}">
                <a16:creationId xmlns:a16="http://schemas.microsoft.com/office/drawing/2014/main" id="{1E575E15-DC89-1F8D-85F2-3CD4EA85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8" y="111210"/>
            <a:ext cx="10562721" cy="651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09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351771D-EC60-9B11-8750-96D47F788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01786"/>
            <a:ext cx="11844687" cy="51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3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3B08FD-5ECC-4728-AA84-CD6AC875B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2549107E-EC98-4933-8F8F-A1713C39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6557"/>
          </a:xfrm>
          <a:custGeom>
            <a:avLst/>
            <a:gdLst>
              <a:gd name="connsiteX0" fmla="*/ 0 w 12188952"/>
              <a:gd name="connsiteY0" fmla="*/ 0 h 6216557"/>
              <a:gd name="connsiteX1" fmla="*/ 12188952 w 12188952"/>
              <a:gd name="connsiteY1" fmla="*/ 0 h 6216557"/>
              <a:gd name="connsiteX2" fmla="*/ 12188952 w 12188952"/>
              <a:gd name="connsiteY2" fmla="*/ 5609705 h 6216557"/>
              <a:gd name="connsiteX3" fmla="*/ 12049115 w 12188952"/>
              <a:gd name="connsiteY3" fmla="*/ 5640762 h 6216557"/>
              <a:gd name="connsiteX4" fmla="*/ 6096001 w 12188952"/>
              <a:gd name="connsiteY4" fmla="*/ 6216557 h 6216557"/>
              <a:gd name="connsiteX5" fmla="*/ 142887 w 12188952"/>
              <a:gd name="connsiteY5" fmla="*/ 5640762 h 6216557"/>
              <a:gd name="connsiteX6" fmla="*/ 0 w 12188952"/>
              <a:gd name="connsiteY6" fmla="*/ 5609028 h 621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  <a:ln w="9525">
            <a:noFill/>
          </a:ln>
          <a:effectLst>
            <a:outerShdw blurRad="50800" dist="38100" dir="5400000" algn="t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1F23B8CF-00E0-0F1D-62A7-475127FD5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5"/>
          <a:stretch/>
        </p:blipFill>
        <p:spPr>
          <a:xfrm>
            <a:off x="20" y="1"/>
            <a:ext cx="12191980" cy="6216557"/>
          </a:xfrm>
          <a:custGeom>
            <a:avLst/>
            <a:gdLst/>
            <a:ahLst/>
            <a:cxnLst/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289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3758BC5-E93F-0233-8F5F-276687EF5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50" y="0"/>
            <a:ext cx="99294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8EF5A4-5A38-55F5-808D-B41E90729282}"/>
              </a:ext>
            </a:extLst>
          </p:cNvPr>
          <p:cNvSpPr/>
          <p:nvPr/>
        </p:nvSpPr>
        <p:spPr>
          <a:xfrm>
            <a:off x="1000897" y="6141308"/>
            <a:ext cx="2706130" cy="531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0358A3-2A30-8858-54D9-779276937CB0}"/>
              </a:ext>
            </a:extLst>
          </p:cNvPr>
          <p:cNvSpPr/>
          <p:nvPr/>
        </p:nvSpPr>
        <p:spPr>
          <a:xfrm>
            <a:off x="815546" y="5906530"/>
            <a:ext cx="3435178" cy="864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 dirty="0"/>
          </a:p>
        </p:txBody>
      </p:sp>
    </p:spTree>
    <p:extLst>
      <p:ext uri="{BB962C8B-B14F-4D97-AF65-F5344CB8AC3E}">
        <p14:creationId xmlns:p14="http://schemas.microsoft.com/office/powerpoint/2010/main" val="83659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667670-E2E6-8EE8-D8E8-A59792D0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85" y="-1"/>
            <a:ext cx="9395255" cy="65727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1A82DE-4A1B-9090-1FCD-F6CCB11F0E6F}"/>
              </a:ext>
            </a:extLst>
          </p:cNvPr>
          <p:cNvSpPr/>
          <p:nvPr/>
        </p:nvSpPr>
        <p:spPr>
          <a:xfrm>
            <a:off x="1194485" y="6067168"/>
            <a:ext cx="2314834" cy="505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336155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748C04-DA21-8C27-63DC-A8D867EB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88"/>
            <a:ext cx="11412290" cy="62468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BF746A-BED5-95DB-5883-4BB4503975D4}"/>
              </a:ext>
            </a:extLst>
          </p:cNvPr>
          <p:cNvSpPr/>
          <p:nvPr/>
        </p:nvSpPr>
        <p:spPr>
          <a:xfrm>
            <a:off x="6697362" y="3880022"/>
            <a:ext cx="1272746" cy="466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FADF42-9D7C-EA7B-285F-A227F104D1FD}"/>
              </a:ext>
            </a:extLst>
          </p:cNvPr>
          <p:cNvSpPr/>
          <p:nvPr/>
        </p:nvSpPr>
        <p:spPr>
          <a:xfrm>
            <a:off x="-1" y="6229865"/>
            <a:ext cx="2693773" cy="245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ED6EC-A28D-0AAB-5A8C-CE2879178407}"/>
              </a:ext>
            </a:extLst>
          </p:cNvPr>
          <p:cNvSpPr/>
          <p:nvPr/>
        </p:nvSpPr>
        <p:spPr>
          <a:xfrm>
            <a:off x="9073977" y="5838568"/>
            <a:ext cx="2693773" cy="50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410062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hat&#10;&#10;Description automatically generated">
            <a:extLst>
              <a:ext uri="{FF2B5EF4-FFF2-40B4-BE49-F238E27FC236}">
                <a16:creationId xmlns:a16="http://schemas.microsoft.com/office/drawing/2014/main" id="{C0D42001-8B65-F725-D719-895B68E9B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28" y="135923"/>
            <a:ext cx="11554245" cy="617837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3E68E4-0C1C-8EF8-38FE-F17E926B002E}"/>
              </a:ext>
            </a:extLst>
          </p:cNvPr>
          <p:cNvSpPr/>
          <p:nvPr/>
        </p:nvSpPr>
        <p:spPr>
          <a:xfrm>
            <a:off x="10466173" y="5832389"/>
            <a:ext cx="1519881" cy="481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151860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8E9D5D-D2BE-A5E4-37FE-274E3E91E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2" y="119586"/>
            <a:ext cx="11809045" cy="62194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27FF6B-1F11-CB8C-6A51-B78DAB1315D9}"/>
              </a:ext>
            </a:extLst>
          </p:cNvPr>
          <p:cNvSpPr/>
          <p:nvPr/>
        </p:nvSpPr>
        <p:spPr>
          <a:xfrm>
            <a:off x="10552670" y="5943600"/>
            <a:ext cx="1495168" cy="395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3032421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12480DD8-60E2-F00E-7F6B-B98BC1122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1758"/>
            <a:ext cx="12078815" cy="64738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B930FC-8C07-310E-3EC8-55AF2284FE58}"/>
              </a:ext>
            </a:extLst>
          </p:cNvPr>
          <p:cNvSpPr/>
          <p:nvPr/>
        </p:nvSpPr>
        <p:spPr>
          <a:xfrm>
            <a:off x="10219039" y="5387546"/>
            <a:ext cx="112446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3249078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AB1613-3842-8FB8-A830-88C41DC2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01" y="0"/>
            <a:ext cx="10766494" cy="6457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D367DB-A82E-68CA-1584-3637121DBB79}"/>
              </a:ext>
            </a:extLst>
          </p:cNvPr>
          <p:cNvSpPr/>
          <p:nvPr/>
        </p:nvSpPr>
        <p:spPr>
          <a:xfrm>
            <a:off x="10280822" y="5881816"/>
            <a:ext cx="1371600" cy="383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8C82DB-87C0-B447-C6C8-81867064C761}"/>
              </a:ext>
            </a:extLst>
          </p:cNvPr>
          <p:cNvSpPr/>
          <p:nvPr/>
        </p:nvSpPr>
        <p:spPr>
          <a:xfrm>
            <a:off x="630195" y="6074916"/>
            <a:ext cx="2446637" cy="362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95669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04B3EE2-AB57-4589-F698-8D502D01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873"/>
            <a:ext cx="12115414" cy="60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10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26908CC-6AC4-4222-8250-B90B6072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F606D8-696E-4B76-BB10-43672AA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8091116-4836-2775-4421-51DF04A23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8847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BF1881-5AFD-48F9-979A-19EE2FE30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30A992-5789-C54D-A7CF-A8E2C070012C}"/>
              </a:ext>
            </a:extLst>
          </p:cNvPr>
          <p:cNvSpPr/>
          <p:nvPr/>
        </p:nvSpPr>
        <p:spPr>
          <a:xfrm>
            <a:off x="11077387" y="6388443"/>
            <a:ext cx="679621" cy="29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179598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692C0E-60E1-439F-A1D6-F1CABA5F9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57B15B-E0FA-1CE7-5A96-25651E1B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0" r="-1" b="-1"/>
          <a:stretch/>
        </p:blipFill>
        <p:spPr>
          <a:xfrm>
            <a:off x="797264" y="401541"/>
            <a:ext cx="10689336" cy="55713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DC99DB-7E80-4D1E-9069-4489287AE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264" y="6338062"/>
            <a:ext cx="1068933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B0B4C7-ED1F-47FB-AA86-5C0CF97DC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4216653"/>
            <a:ext cx="73152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0AA940-3C2F-09FC-C5C5-8615486D9072}"/>
              </a:ext>
            </a:extLst>
          </p:cNvPr>
          <p:cNvSpPr/>
          <p:nvPr/>
        </p:nvSpPr>
        <p:spPr>
          <a:xfrm>
            <a:off x="10466173" y="5523470"/>
            <a:ext cx="1334530" cy="56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117206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omputer network with people working&#10;&#10;Description automatically generated with medium confidence">
            <a:extLst>
              <a:ext uri="{FF2B5EF4-FFF2-40B4-BE49-F238E27FC236}">
                <a16:creationId xmlns:a16="http://schemas.microsoft.com/office/drawing/2014/main" id="{C202A946-99F3-A65F-77F7-7C1A3CC2F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14" r="4224" b="-1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496A2-63D2-FFE7-8D23-5B88FAD08FA1}"/>
              </a:ext>
            </a:extLst>
          </p:cNvPr>
          <p:cNvSpPr txBox="1"/>
          <p:nvPr/>
        </p:nvSpPr>
        <p:spPr>
          <a:xfrm>
            <a:off x="371094" y="1161288"/>
            <a:ext cx="3438144" cy="1239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atin typeface="+mj-lt"/>
                <a:ea typeface="+mj-ea"/>
                <a:cs typeface="+mj-cs"/>
              </a:rPr>
              <a:t>GIT  Y GITHUB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EB3CF-53E8-5339-D9E2-91E04A3E950F}"/>
              </a:ext>
            </a:extLst>
          </p:cNvPr>
          <p:cNvSpPr txBox="1"/>
          <p:nvPr/>
        </p:nvSpPr>
        <p:spPr>
          <a:xfrm>
            <a:off x="371093" y="2718054"/>
            <a:ext cx="4275047" cy="43070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</a:rPr>
              <a:t>¿</a:t>
            </a:r>
            <a:r>
              <a:rPr lang="en-US" sz="1200" b="1" i="0" dirty="0" err="1">
                <a:effectLst/>
              </a:rPr>
              <a:t>Cuál</a:t>
            </a:r>
            <a:r>
              <a:rPr lang="en-US" sz="1200" b="1" i="0" dirty="0">
                <a:effectLst/>
              </a:rPr>
              <a:t> es la </a:t>
            </a:r>
            <a:r>
              <a:rPr lang="en-US" sz="1200" b="1" i="0" dirty="0" err="1">
                <a:effectLst/>
              </a:rPr>
              <a:t>diferencia</a:t>
            </a:r>
            <a:r>
              <a:rPr lang="en-US" sz="1200" b="1" i="0" dirty="0">
                <a:effectLst/>
              </a:rPr>
              <a:t> entre Git y GitHub?</a:t>
            </a:r>
            <a:endParaRPr lang="en-US" sz="1200" b="0" i="0" dirty="0">
              <a:effectLst/>
            </a:endParaRPr>
          </a:p>
          <a:p>
            <a:pPr fontAlgn="base">
              <a:spcAft>
                <a:spcPts val="600"/>
              </a:spcAft>
            </a:pPr>
            <a:r>
              <a:rPr lang="en-US" sz="1200" b="0" i="0" dirty="0">
                <a:effectLst/>
              </a:rPr>
              <a:t> </a:t>
            </a:r>
          </a:p>
          <a:p>
            <a:pPr marL="28575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Git y GitHub </a:t>
            </a:r>
            <a:r>
              <a:rPr lang="en-US" sz="1200" b="0" i="0" dirty="0" err="1">
                <a:effectLst/>
              </a:rPr>
              <a:t>funcionan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juntos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pero</a:t>
            </a:r>
            <a:r>
              <a:rPr lang="en-US" sz="1200" b="0" i="0" dirty="0">
                <a:effectLst/>
              </a:rPr>
              <a:t> no son lo </a:t>
            </a:r>
            <a:r>
              <a:rPr lang="en-US" sz="1200" b="0" i="0" dirty="0" err="1">
                <a:effectLst/>
              </a:rPr>
              <a:t>mismo</a:t>
            </a:r>
            <a:r>
              <a:rPr lang="en-US" sz="1200" b="0" i="0" dirty="0">
                <a:effectLst/>
              </a:rPr>
              <a:t>.</a:t>
            </a:r>
          </a:p>
          <a:p>
            <a:pPr marL="28575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GitHub es </a:t>
            </a:r>
            <a:r>
              <a:rPr lang="en-US" sz="1200" b="0" i="0" dirty="0" err="1">
                <a:effectLst/>
              </a:rPr>
              <a:t>una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plataforma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donde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puedes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crear</a:t>
            </a:r>
            <a:r>
              <a:rPr lang="en-US" sz="1200" b="0" i="0" dirty="0">
                <a:effectLst/>
              </a:rPr>
              <a:t> y </a:t>
            </a:r>
            <a:r>
              <a:rPr lang="en-US" sz="1200" b="0" i="0" dirty="0" err="1">
                <a:effectLst/>
              </a:rPr>
              <a:t>mantener</a:t>
            </a:r>
            <a:r>
              <a:rPr lang="en-US" sz="1200" b="0" i="0" dirty="0">
                <a:effectLst/>
              </a:rPr>
              <a:t> software e </a:t>
            </a:r>
            <a:r>
              <a:rPr lang="en-US" sz="1200" b="0" i="0" dirty="0" err="1">
                <a:effectLst/>
              </a:rPr>
              <a:t>interactuar</a:t>
            </a:r>
            <a:r>
              <a:rPr lang="en-US" sz="1200" b="0" i="0" dirty="0">
                <a:effectLst/>
              </a:rPr>
              <a:t> con </a:t>
            </a:r>
            <a:r>
              <a:rPr lang="en-US" sz="1200" b="0" i="0" dirty="0" err="1">
                <a:effectLst/>
              </a:rPr>
              <a:t>otros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desarrolladores</a:t>
            </a:r>
            <a:r>
              <a:rPr lang="en-US" sz="1200" b="0" i="0" dirty="0">
                <a:effectLst/>
              </a:rPr>
              <a:t>. </a:t>
            </a:r>
          </a:p>
          <a:p>
            <a:pPr marL="28575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Git es </a:t>
            </a:r>
            <a:r>
              <a:rPr lang="en-US" sz="1200" b="0" i="0" dirty="0" err="1">
                <a:effectLst/>
              </a:rPr>
              <a:t>el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programa</a:t>
            </a:r>
            <a:r>
              <a:rPr lang="en-US" sz="1200" b="0" i="0" dirty="0">
                <a:effectLst/>
              </a:rPr>
              <a:t> que </a:t>
            </a:r>
            <a:r>
              <a:rPr lang="en-US" sz="1200" b="0" i="0" dirty="0" err="1">
                <a:effectLst/>
              </a:rPr>
              <a:t>utiliza</a:t>
            </a:r>
            <a:r>
              <a:rPr lang="en-US" sz="1200" b="0" i="0" dirty="0">
                <a:effectLst/>
              </a:rPr>
              <a:t> GitHub para </a:t>
            </a:r>
            <a:r>
              <a:rPr lang="en-US" sz="1200" b="0" i="0" dirty="0" err="1">
                <a:effectLst/>
              </a:rPr>
              <a:t>hacer</a:t>
            </a:r>
            <a:r>
              <a:rPr lang="en-US" sz="1200" b="0" i="0" dirty="0">
                <a:effectLst/>
              </a:rPr>
              <a:t> que </a:t>
            </a:r>
            <a:r>
              <a:rPr lang="en-US" sz="1200" b="0" i="0" dirty="0" err="1">
                <a:effectLst/>
              </a:rPr>
              <a:t>su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plataforma</a:t>
            </a:r>
            <a:r>
              <a:rPr lang="en-US" sz="1200" b="0" i="0" dirty="0">
                <a:effectLst/>
              </a:rPr>
              <a:t> sea perfecta y </a:t>
            </a:r>
            <a:r>
              <a:rPr lang="en-US" sz="1200" b="0" i="0" dirty="0" err="1">
                <a:effectLst/>
              </a:rPr>
              <a:t>funcional</a:t>
            </a:r>
            <a:r>
              <a:rPr lang="en-US" sz="1200" b="0" i="0" dirty="0">
                <a:effectLst/>
              </a:rPr>
              <a:t>.</a:t>
            </a:r>
          </a:p>
          <a:p>
            <a:pPr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0" i="0" dirty="0">
              <a:effectLst/>
            </a:endParaRPr>
          </a:p>
          <a:p>
            <a:pPr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</a:rPr>
              <a:t>Piénsalo</a:t>
            </a:r>
            <a:r>
              <a:rPr lang="en-US" sz="1200" b="0" i="0" dirty="0">
                <a:effectLst/>
              </a:rPr>
              <a:t> de </a:t>
            </a:r>
            <a:r>
              <a:rPr lang="en-US" sz="1200" b="0" i="0" dirty="0" err="1">
                <a:effectLst/>
              </a:rPr>
              <a:t>esta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manera</a:t>
            </a:r>
            <a:r>
              <a:rPr lang="en-US" sz="1200" b="0" i="0" dirty="0">
                <a:effectLst/>
              </a:rPr>
              <a:t>: </a:t>
            </a:r>
            <a:r>
              <a:rPr lang="en-US" sz="1200" b="1" i="0" dirty="0">
                <a:effectLst/>
              </a:rPr>
              <a:t>Git es </a:t>
            </a:r>
            <a:r>
              <a:rPr lang="en-US" sz="1200" b="1" i="0" dirty="0" err="1">
                <a:effectLst/>
              </a:rPr>
              <a:t>una</a:t>
            </a:r>
            <a:r>
              <a:rPr lang="en-US" sz="1200" b="1" i="0" dirty="0">
                <a:effectLst/>
              </a:rPr>
              <a:t> </a:t>
            </a:r>
            <a:r>
              <a:rPr lang="en-US" sz="1200" b="1" i="0" dirty="0" err="1">
                <a:effectLst/>
              </a:rPr>
              <a:t>herramienta</a:t>
            </a:r>
            <a:r>
              <a:rPr lang="en-US" sz="1200" b="1" i="0" dirty="0">
                <a:effectLst/>
              </a:rPr>
              <a:t> y GitHub es </a:t>
            </a:r>
            <a:r>
              <a:rPr lang="en-US" sz="1200" b="1" i="0" dirty="0" err="1">
                <a:effectLst/>
              </a:rPr>
              <a:t>una</a:t>
            </a:r>
            <a:r>
              <a:rPr lang="en-US" sz="1200" b="1" i="0" dirty="0">
                <a:effectLst/>
              </a:rPr>
              <a:t> </a:t>
            </a:r>
            <a:r>
              <a:rPr lang="en-US" sz="1200" b="1" i="0" dirty="0" err="1">
                <a:effectLst/>
              </a:rPr>
              <a:t>plataforma</a:t>
            </a:r>
            <a:r>
              <a:rPr lang="en-US" sz="1200" b="1" i="0" dirty="0">
                <a:effectLst/>
              </a:rPr>
              <a:t> que </a:t>
            </a:r>
            <a:r>
              <a:rPr lang="en-US" sz="1200" b="1" i="0" dirty="0" err="1">
                <a:effectLst/>
              </a:rPr>
              <a:t>usa</a:t>
            </a:r>
            <a:r>
              <a:rPr lang="en-US" sz="1200" b="1" i="0" dirty="0">
                <a:effectLst/>
              </a:rPr>
              <a:t> Git</a:t>
            </a:r>
            <a:r>
              <a:rPr lang="en-US" sz="1200" b="0" i="0" dirty="0">
                <a:effectLst/>
              </a:rPr>
              <a:t>. Se </a:t>
            </a:r>
            <a:r>
              <a:rPr lang="en-US" sz="1200" b="0" i="0" dirty="0" err="1">
                <a:effectLst/>
              </a:rPr>
              <a:t>complementan</a:t>
            </a:r>
            <a:r>
              <a:rPr lang="en-US" sz="1200" b="0" i="0" dirty="0">
                <a:effectLst/>
              </a:rPr>
              <a:t> entre </a:t>
            </a:r>
            <a:r>
              <a:rPr lang="en-US" sz="1200" b="0" i="0" dirty="0" err="1">
                <a:effectLst/>
              </a:rPr>
              <a:t>sí</a:t>
            </a:r>
            <a:r>
              <a:rPr lang="en-US" sz="1200" b="0" i="0" dirty="0">
                <a:effectLst/>
              </a:rPr>
              <a:t> y </a:t>
            </a:r>
            <a:r>
              <a:rPr lang="en-US" sz="1200" b="0" i="0" dirty="0" err="1">
                <a:effectLst/>
              </a:rPr>
              <a:t>funcionan</a:t>
            </a:r>
            <a:r>
              <a:rPr lang="en-US" sz="1200" b="0" i="0" dirty="0">
                <a:effectLst/>
              </a:rPr>
              <a:t> bien para </a:t>
            </a:r>
            <a:r>
              <a:rPr lang="en-US" sz="1200" b="0" i="0" dirty="0" err="1">
                <a:effectLst/>
              </a:rPr>
              <a:t>crear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una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fantástica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experiencia</a:t>
            </a:r>
            <a:r>
              <a:rPr lang="en-US" sz="1200" b="0" i="0" dirty="0">
                <a:effectLst/>
              </a:rPr>
              <a:t> de </a:t>
            </a:r>
            <a:r>
              <a:rPr lang="en-US" sz="1200" b="0" i="0" dirty="0" err="1">
                <a:effectLst/>
              </a:rPr>
              <a:t>desarrollo</a:t>
            </a:r>
            <a:r>
              <a:rPr lang="en-US" sz="1200" b="0" i="0" dirty="0">
                <a:effectLst/>
              </a:rPr>
              <a:t> para </a:t>
            </a:r>
            <a:r>
              <a:rPr lang="en-US" sz="1200" b="0" i="0" dirty="0" err="1">
                <a:effectLst/>
              </a:rPr>
              <a:t>programadores</a:t>
            </a:r>
            <a:r>
              <a:rPr lang="en-US" sz="1200" b="0" i="0" dirty="0">
                <a:effectLst/>
              </a:rPr>
              <a:t> y </a:t>
            </a:r>
            <a:r>
              <a:rPr lang="en-US" sz="1200" b="0" i="0" dirty="0" err="1">
                <a:effectLst/>
              </a:rPr>
              <a:t>codificadores</a:t>
            </a:r>
            <a:r>
              <a:rPr lang="en-US" sz="1200" b="0" i="0" dirty="0">
                <a:effectLst/>
              </a:rPr>
              <a:t> de </a:t>
            </a:r>
            <a:r>
              <a:rPr lang="en-US" sz="1200" b="0" i="0" dirty="0" err="1">
                <a:effectLst/>
              </a:rPr>
              <a:t>todo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el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mundo</a:t>
            </a:r>
            <a:r>
              <a:rPr lang="en-US" sz="1200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1216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10C6C-161F-6341-457E-B6919183EE52}"/>
              </a:ext>
            </a:extLst>
          </p:cNvPr>
          <p:cNvSpPr txBox="1"/>
          <p:nvPr/>
        </p:nvSpPr>
        <p:spPr>
          <a:xfrm>
            <a:off x="411096" y="813816"/>
            <a:ext cx="4485861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latin typeface="+mj-lt"/>
                <a:ea typeface="+mj-ea"/>
                <a:cs typeface="+mj-cs"/>
              </a:rPr>
              <a:t>GIT  Y GITHUB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2F339-FA0F-4F60-2794-D039A7D0AE2E}"/>
              </a:ext>
            </a:extLst>
          </p:cNvPr>
          <p:cNvSpPr txBox="1"/>
          <p:nvPr/>
        </p:nvSpPr>
        <p:spPr>
          <a:xfrm>
            <a:off x="411479" y="2688336"/>
            <a:ext cx="4498848" cy="35844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dirty="0" err="1">
                <a:effectLst/>
              </a:rPr>
              <a:t>Razones</a:t>
            </a:r>
            <a:r>
              <a:rPr lang="en-US" sz="1400" b="1" i="0" dirty="0">
                <a:effectLst/>
              </a:rPr>
              <a:t> para </a:t>
            </a:r>
            <a:r>
              <a:rPr lang="en-US" sz="1400" b="1" i="0" dirty="0" err="1">
                <a:effectLst/>
              </a:rPr>
              <a:t>aprender</a:t>
            </a:r>
            <a:r>
              <a:rPr lang="en-US" sz="1400" b="1" i="0" dirty="0">
                <a:effectLst/>
              </a:rPr>
              <a:t> Git y GitHub</a:t>
            </a:r>
            <a:endParaRPr lang="en-US" sz="1400" b="0" i="0" dirty="0">
              <a:effectLst/>
            </a:endParaRPr>
          </a:p>
          <a:p>
            <a:pPr fontAlgn="base">
              <a:spcAft>
                <a:spcPts val="600"/>
              </a:spcAft>
            </a:pPr>
            <a:r>
              <a:rPr lang="en-US" sz="1400" b="0" i="0" dirty="0">
                <a:effectLst/>
              </a:rPr>
              <a:t> </a:t>
            </a:r>
          </a:p>
          <a:p>
            <a:pPr marL="28575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Los </a:t>
            </a:r>
            <a:r>
              <a:rPr lang="en-US" sz="1400" b="0" i="0" dirty="0" err="1">
                <a:effectLst/>
              </a:rPr>
              <a:t>desarrolladores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 dirty="0" err="1">
                <a:effectLst/>
              </a:rPr>
              <a:t>todo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el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mundo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utilizan</a:t>
            </a:r>
            <a:r>
              <a:rPr lang="en-US" sz="1400" b="0" i="0" dirty="0">
                <a:effectLst/>
              </a:rPr>
              <a:t> Git y GitHub.</a:t>
            </a:r>
          </a:p>
          <a:p>
            <a:pPr marL="285750"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</a:rPr>
              <a:t>Dominar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estos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programas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te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ayudará</a:t>
            </a:r>
            <a:r>
              <a:rPr lang="en-US" sz="1400" b="0" i="0" dirty="0">
                <a:effectLst/>
              </a:rPr>
              <a:t> a </a:t>
            </a:r>
            <a:r>
              <a:rPr lang="en-US" sz="1400" b="0" i="0" dirty="0" err="1">
                <a:effectLst/>
              </a:rPr>
              <a:t>destacar</a:t>
            </a:r>
            <a:r>
              <a:rPr lang="en-US" sz="1400" b="0" i="0" dirty="0">
                <a:effectLst/>
              </a:rPr>
              <a:t> a la hora de </a:t>
            </a:r>
            <a:r>
              <a:rPr lang="en-US" sz="1400" b="0" i="0" dirty="0" err="1">
                <a:effectLst/>
              </a:rPr>
              <a:t>postular</a:t>
            </a:r>
            <a:r>
              <a:rPr lang="en-US" sz="1400" b="0" i="0" dirty="0">
                <a:effectLst/>
              </a:rPr>
              <a:t> a </a:t>
            </a:r>
            <a:r>
              <a:rPr lang="en-US" sz="1400" b="0" i="0" dirty="0" err="1">
                <a:effectLst/>
              </a:rPr>
              <a:t>puestos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 dirty="0" err="1">
                <a:effectLst/>
              </a:rPr>
              <a:t>trabajo</a:t>
            </a:r>
            <a:r>
              <a:rPr lang="en-US" sz="1400" b="0" i="0" dirty="0">
                <a:effectLst/>
              </a:rPr>
              <a:t> y a que </a:t>
            </a:r>
            <a:r>
              <a:rPr lang="en-US" sz="1400" b="0" i="0" dirty="0" err="1">
                <a:effectLst/>
              </a:rPr>
              <a:t>tus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conocimientos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técnicos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sean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más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completos</a:t>
            </a:r>
            <a:r>
              <a:rPr lang="en-US" sz="1400" b="0" i="0" dirty="0">
                <a:effectLst/>
              </a:rPr>
              <a:t>. Ser un </a:t>
            </a:r>
            <a:r>
              <a:rPr lang="en-US" sz="1400" b="0" i="0" dirty="0" err="1">
                <a:effectLst/>
              </a:rPr>
              <a:t>experto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en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sistemas</a:t>
            </a:r>
            <a:r>
              <a:rPr lang="en-US" sz="1400" b="0" i="0" dirty="0">
                <a:effectLst/>
              </a:rPr>
              <a:t> de control de </a:t>
            </a:r>
            <a:r>
              <a:rPr lang="en-US" sz="1400" b="0" i="0" dirty="0" err="1">
                <a:effectLst/>
              </a:rPr>
              <a:t>versiones</a:t>
            </a:r>
            <a:r>
              <a:rPr lang="en-US" sz="1400" b="0" i="0" dirty="0">
                <a:effectLst/>
              </a:rPr>
              <a:t> y </a:t>
            </a:r>
            <a:r>
              <a:rPr lang="en-US" sz="1400" b="0" i="0" dirty="0" err="1">
                <a:effectLst/>
              </a:rPr>
              <a:t>plataformas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 dirty="0" err="1">
                <a:effectLst/>
              </a:rPr>
              <a:t>desarrollo</a:t>
            </a:r>
            <a:r>
              <a:rPr lang="en-US" sz="1400" b="0" i="0" dirty="0">
                <a:effectLst/>
              </a:rPr>
              <a:t> es fundamental </a:t>
            </a:r>
            <a:r>
              <a:rPr lang="en-US" sz="1400" b="0" i="0" dirty="0" err="1">
                <a:effectLst/>
              </a:rPr>
              <a:t>como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programador</a:t>
            </a:r>
            <a:r>
              <a:rPr lang="en-US" sz="1400" b="0" i="0" dirty="0">
                <a:effectLst/>
              </a:rPr>
              <a:t> o </a:t>
            </a:r>
            <a:r>
              <a:rPr lang="en-US" sz="1400" b="0" i="0" dirty="0" err="1">
                <a:effectLst/>
              </a:rPr>
              <a:t>codificador</a:t>
            </a:r>
            <a:r>
              <a:rPr lang="en-US" sz="1400" b="0" i="0" dirty="0">
                <a:effectLst/>
              </a:rPr>
              <a:t>.</a:t>
            </a:r>
          </a:p>
          <a:p>
            <a:pPr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</a:rPr>
              <a:t>Aprender</a:t>
            </a:r>
            <a:r>
              <a:rPr lang="en-US" sz="1400" b="0" i="0" dirty="0">
                <a:effectLst/>
              </a:rPr>
              <a:t> Git y GitHub </a:t>
            </a:r>
            <a:r>
              <a:rPr lang="en-US" sz="1400" b="0" i="0" dirty="0" err="1">
                <a:effectLst/>
              </a:rPr>
              <a:t>también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te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ayudará</a:t>
            </a:r>
            <a:r>
              <a:rPr lang="en-US" sz="1400" b="0" i="0" dirty="0">
                <a:effectLst/>
              </a:rPr>
              <a:t> a </a:t>
            </a:r>
            <a:r>
              <a:rPr lang="en-US" sz="1400" b="0" i="0" dirty="0" err="1">
                <a:effectLst/>
              </a:rPr>
              <a:t>colaborar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 dirty="0" err="1">
                <a:effectLst/>
              </a:rPr>
              <a:t>Imagina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poder</a:t>
            </a:r>
            <a:r>
              <a:rPr lang="en-US" sz="1400" b="0" i="0" dirty="0">
                <a:effectLst/>
              </a:rPr>
              <a:t> acceder a </a:t>
            </a:r>
            <a:r>
              <a:rPr lang="en-US" sz="1400" b="0" i="0" dirty="0" err="1">
                <a:effectLst/>
              </a:rPr>
              <a:t>una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comunidad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 dirty="0" err="1">
                <a:effectLst/>
              </a:rPr>
              <a:t>desarrolladores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como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tú</a:t>
            </a:r>
            <a:r>
              <a:rPr lang="en-US" sz="1400" b="0" i="0" dirty="0">
                <a:effectLst/>
              </a:rPr>
              <a:t> y </a:t>
            </a:r>
            <a:r>
              <a:rPr lang="en-US" sz="1400" b="0" i="0" dirty="0" err="1">
                <a:effectLst/>
              </a:rPr>
              <a:t>poder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compartir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consejos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trucos</a:t>
            </a:r>
            <a:r>
              <a:rPr lang="en-US" sz="1400" b="0" i="0" dirty="0">
                <a:effectLst/>
              </a:rPr>
              <a:t>, ideas y </a:t>
            </a:r>
            <a:r>
              <a:rPr lang="en-US" sz="1400" b="0" i="0" dirty="0" err="1">
                <a:effectLst/>
              </a:rPr>
              <a:t>más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 dirty="0" err="1">
                <a:effectLst/>
              </a:rPr>
              <a:t>Eso</a:t>
            </a:r>
            <a:r>
              <a:rPr lang="en-US" sz="1400" b="0" i="0" dirty="0">
                <a:effectLst/>
              </a:rPr>
              <a:t> es lo que </a:t>
            </a:r>
            <a:r>
              <a:rPr lang="en-US" sz="1400" b="0" i="0" dirty="0" err="1">
                <a:effectLst/>
              </a:rPr>
              <a:t>obtienes</a:t>
            </a:r>
            <a:r>
              <a:rPr lang="en-US" sz="1400" b="0" i="0" dirty="0">
                <a:effectLst/>
              </a:rPr>
              <a:t> con GitHub.</a:t>
            </a:r>
          </a:p>
          <a:p>
            <a:pPr indent="-22860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 err="1">
                <a:effectLst/>
              </a:rPr>
              <a:t>Aprender</a:t>
            </a:r>
            <a:r>
              <a:rPr lang="en-US" sz="1400" b="0" i="0" dirty="0">
                <a:effectLst/>
              </a:rPr>
              <a:t> Git y GitHub </a:t>
            </a:r>
            <a:r>
              <a:rPr lang="en-US" sz="1400" b="0" i="0" dirty="0" err="1">
                <a:effectLst/>
              </a:rPr>
              <a:t>hará</a:t>
            </a:r>
            <a:r>
              <a:rPr lang="en-US" sz="1400" b="0" i="0" dirty="0">
                <a:effectLst/>
              </a:rPr>
              <a:t> que </a:t>
            </a:r>
            <a:r>
              <a:rPr lang="en-US" sz="1400" b="0" i="0" dirty="0" err="1">
                <a:effectLst/>
              </a:rPr>
              <a:t>tus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proyectos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 dirty="0" err="1">
                <a:effectLst/>
              </a:rPr>
              <a:t>programación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sean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mucho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más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fáciles</a:t>
            </a:r>
            <a:r>
              <a:rPr lang="en-US" sz="1400" b="0" i="0" dirty="0">
                <a:effectLst/>
              </a:rPr>
              <a:t> </a:t>
            </a:r>
            <a:r>
              <a:rPr lang="en-US" sz="1400" dirty="0"/>
              <a:t>y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te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convertirán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en</a:t>
            </a:r>
            <a:r>
              <a:rPr lang="en-US" sz="1400" b="0" i="0" dirty="0">
                <a:effectLst/>
              </a:rPr>
              <a:t> un </a:t>
            </a:r>
            <a:r>
              <a:rPr lang="en-US" sz="1400" b="0" i="0" dirty="0" err="1">
                <a:effectLst/>
              </a:rPr>
              <a:t>mejor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programador</a:t>
            </a:r>
            <a:r>
              <a:rPr lang="en-US" sz="1400" b="0" i="0" dirty="0">
                <a:effectLst/>
              </a:rPr>
              <a:t> con </a:t>
            </a:r>
            <a:r>
              <a:rPr lang="en-US" sz="1400" b="0" i="0" dirty="0" err="1">
                <a:effectLst/>
              </a:rPr>
              <a:t>más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herramientas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en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tu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bolsillo</a:t>
            </a:r>
            <a:r>
              <a:rPr lang="en-US" sz="1400" b="0" i="0" dirty="0">
                <a:effectLst/>
              </a:rPr>
              <a:t>.</a:t>
            </a:r>
          </a:p>
        </p:txBody>
      </p:sp>
      <p:pic>
        <p:nvPicPr>
          <p:cNvPr id="8" name="Picture 7" descr="A computer network with people working&#10;&#10;Description automatically generated with medium confidence">
            <a:extLst>
              <a:ext uri="{FF2B5EF4-FFF2-40B4-BE49-F238E27FC236}">
                <a16:creationId xmlns:a16="http://schemas.microsoft.com/office/drawing/2014/main" id="{83E6CEE8-7280-CC21-2A68-DEE71A345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71" r="12081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9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network with people working&#10;&#10;Description automatically generated with medium confidence">
            <a:extLst>
              <a:ext uri="{FF2B5EF4-FFF2-40B4-BE49-F238E27FC236}">
                <a16:creationId xmlns:a16="http://schemas.microsoft.com/office/drawing/2014/main" id="{3227B4E9-32A2-CF6E-6FE6-30AB16A75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58" t="20459" r="7714" b="254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E1E10-1769-06FC-9E1D-CA8B7A774921}"/>
              </a:ext>
            </a:extLst>
          </p:cNvPr>
          <p:cNvSpPr/>
          <p:nvPr/>
        </p:nvSpPr>
        <p:spPr>
          <a:xfrm>
            <a:off x="3954635" y="2505670"/>
            <a:ext cx="44077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1147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AD183AF0-51B7-D3BC-8792-2B0940786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3785" y="-181865"/>
            <a:ext cx="12943190" cy="7221730"/>
          </a:xfrm>
        </p:spPr>
      </p:pic>
    </p:spTree>
    <p:extLst>
      <p:ext uri="{BB962C8B-B14F-4D97-AF65-F5344CB8AC3E}">
        <p14:creationId xmlns:p14="http://schemas.microsoft.com/office/powerpoint/2010/main" val="230582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7A64A487-FED9-7779-7A8A-E8251C91B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7" y="211524"/>
            <a:ext cx="11549018" cy="57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83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C9008F9F-CC6F-CD12-48DC-95EE9BC5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92" y="294789"/>
            <a:ext cx="10863616" cy="5673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1C14B3-4323-105E-C658-596E79A1304F}"/>
              </a:ext>
            </a:extLst>
          </p:cNvPr>
          <p:cNvSpPr/>
          <p:nvPr/>
        </p:nvSpPr>
        <p:spPr>
          <a:xfrm>
            <a:off x="9934832" y="5585254"/>
            <a:ext cx="1592976" cy="383060"/>
          </a:xfrm>
          <a:prstGeom prst="rect">
            <a:avLst/>
          </a:prstGeo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300138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software program&#10;&#10;Description automatically generated">
            <a:extLst>
              <a:ext uri="{FF2B5EF4-FFF2-40B4-BE49-F238E27FC236}">
                <a16:creationId xmlns:a16="http://schemas.microsoft.com/office/drawing/2014/main" id="{FF3493C4-6BE6-940A-D8F9-D6E66AF95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75" y="247361"/>
            <a:ext cx="11245417" cy="58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6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F2A5EDD-0A8C-6A75-4B0B-F9EF1DABE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14" y="312860"/>
            <a:ext cx="11083342" cy="61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1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network with people working&#10;&#10;Description automatically generated with medium confidence">
            <a:extLst>
              <a:ext uri="{FF2B5EF4-FFF2-40B4-BE49-F238E27FC236}">
                <a16:creationId xmlns:a16="http://schemas.microsoft.com/office/drawing/2014/main" id="{8844CEF6-757A-56A1-4A7F-4376AFE7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8" y="0"/>
            <a:ext cx="1222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5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duct&#10;&#10;Description automatically generated with medium confidence">
            <a:extLst>
              <a:ext uri="{FF2B5EF4-FFF2-40B4-BE49-F238E27FC236}">
                <a16:creationId xmlns:a16="http://schemas.microsoft.com/office/drawing/2014/main" id="{90545018-37B9-6810-635A-334AC6D7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6" y="108981"/>
            <a:ext cx="11607482" cy="5859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5EC43-801C-B565-54C4-5A43D16D0972}"/>
              </a:ext>
            </a:extLst>
          </p:cNvPr>
          <p:cNvSpPr/>
          <p:nvPr/>
        </p:nvSpPr>
        <p:spPr>
          <a:xfrm>
            <a:off x="358346" y="5745892"/>
            <a:ext cx="2248930" cy="358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151526189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236</Words>
  <Application>Microsoft Macintosh PowerPoint</Application>
  <PresentationFormat>Widescreen</PresentationFormat>
  <Paragraphs>16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Avenir Next LT Pro</vt:lpstr>
      <vt:lpstr>Calibri</vt:lpstr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Raquel Torres</dc:creator>
  <cp:lastModifiedBy>Raquel Torres</cp:lastModifiedBy>
  <cp:revision>1</cp:revision>
  <dcterms:created xsi:type="dcterms:W3CDTF">2023-10-28T14:18:38Z</dcterms:created>
  <dcterms:modified xsi:type="dcterms:W3CDTF">2023-10-28T17:04:26Z</dcterms:modified>
</cp:coreProperties>
</file>